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oto Sans TC" panose="020B0604020202020204" charset="-128"/>
      <p:regular r:id="rId13"/>
    </p:embeddedFont>
    <p:embeddedFont>
      <p:font typeface="Sora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81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27427"/>
            <a:ext cx="7155299"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Smart Gas Leak Detector</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An intelligent, cost-effective solution for real-time gas leak detection and automated alerts to prevent household and industrial accidents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793200" y="481132"/>
            <a:ext cx="6089094" cy="545544"/>
          </a:xfrm>
          <a:prstGeom prst="rect">
            <a:avLst/>
          </a:prstGeom>
          <a:noFill/>
          <a:ln/>
        </p:spPr>
        <p:txBody>
          <a:bodyPr wrap="none" lIns="0" tIns="0" rIns="0" bIns="0" rtlCol="0" anchor="t"/>
          <a:lstStyle/>
          <a:p>
            <a:pPr marL="0" indent="0" algn="l">
              <a:lnSpc>
                <a:spcPts val="4250"/>
              </a:lnSpc>
              <a:buNone/>
            </a:pPr>
            <a:r>
              <a:rPr lang="en-US" sz="3400" dirty="0">
                <a:solidFill>
                  <a:srgbClr val="97B8FF"/>
                </a:solidFill>
                <a:latin typeface="Sora Medium" pitchFamily="34" charset="0"/>
                <a:ea typeface="Sora Medium" pitchFamily="34" charset="-122"/>
                <a:cs typeface="Sora Medium" pitchFamily="34" charset="-120"/>
              </a:rPr>
              <a:t>Future Scope &amp; Innovations</a:t>
            </a:r>
            <a:endParaRPr lang="en-US" sz="3400" dirty="0"/>
          </a:p>
        </p:txBody>
      </p:sp>
      <p:sp>
        <p:nvSpPr>
          <p:cNvPr id="3" name="Shape 1"/>
          <p:cNvSpPr/>
          <p:nvPr/>
        </p:nvSpPr>
        <p:spPr>
          <a:xfrm>
            <a:off x="2055019" y="1812250"/>
            <a:ext cx="5172670" cy="174546"/>
          </a:xfrm>
          <a:prstGeom prst="roundRect">
            <a:avLst>
              <a:gd name="adj" fmla="val 15005"/>
            </a:avLst>
          </a:prstGeom>
          <a:solidFill>
            <a:srgbClr val="26262B"/>
          </a:solidFill>
          <a:ln/>
        </p:spPr>
      </p:sp>
      <p:sp>
        <p:nvSpPr>
          <p:cNvPr id="4" name="Shape 2"/>
          <p:cNvSpPr/>
          <p:nvPr/>
        </p:nvSpPr>
        <p:spPr>
          <a:xfrm>
            <a:off x="1793200" y="1637645"/>
            <a:ext cx="523756" cy="523756"/>
          </a:xfrm>
          <a:prstGeom prst="roundRect">
            <a:avLst>
              <a:gd name="adj" fmla="val 87293"/>
            </a:avLst>
          </a:prstGeom>
          <a:solidFill>
            <a:srgbClr val="26262B"/>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4169" y="1768614"/>
            <a:ext cx="261818" cy="261818"/>
          </a:xfrm>
          <a:prstGeom prst="rect">
            <a:avLst/>
          </a:prstGeom>
        </p:spPr>
      </p:pic>
      <p:sp>
        <p:nvSpPr>
          <p:cNvPr id="6" name="Text 3"/>
          <p:cNvSpPr/>
          <p:nvPr/>
        </p:nvSpPr>
        <p:spPr>
          <a:xfrm>
            <a:off x="1967746" y="2336006"/>
            <a:ext cx="2693908" cy="272772"/>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Sora Medium" pitchFamily="34" charset="0"/>
                <a:ea typeface="Sora Medium" pitchFamily="34" charset="-122"/>
                <a:cs typeface="Sora Medium" pitchFamily="34" charset="-120"/>
              </a:rPr>
              <a:t>Smart Home Integration</a:t>
            </a:r>
            <a:endParaRPr lang="en-US" sz="1700" dirty="0"/>
          </a:p>
        </p:txBody>
      </p:sp>
      <p:sp>
        <p:nvSpPr>
          <p:cNvPr id="7" name="Text 4"/>
          <p:cNvSpPr/>
          <p:nvPr/>
        </p:nvSpPr>
        <p:spPr>
          <a:xfrm>
            <a:off x="1967746" y="2713434"/>
            <a:ext cx="5085517" cy="83831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Seamless connectivity with existing smart home ecosystems like Google Home, Alexa, and Apple HomeKit for unified control</a:t>
            </a:r>
            <a:endParaRPr lang="en-US" sz="1350" dirty="0"/>
          </a:p>
        </p:txBody>
      </p:sp>
      <p:sp>
        <p:nvSpPr>
          <p:cNvPr id="8" name="Shape 5"/>
          <p:cNvSpPr/>
          <p:nvPr/>
        </p:nvSpPr>
        <p:spPr>
          <a:xfrm>
            <a:off x="7664172" y="1550432"/>
            <a:ext cx="5172789" cy="174546"/>
          </a:xfrm>
          <a:prstGeom prst="roundRect">
            <a:avLst>
              <a:gd name="adj" fmla="val 15005"/>
            </a:avLst>
          </a:prstGeom>
          <a:solidFill>
            <a:srgbClr val="26262B"/>
          </a:solidFill>
          <a:ln/>
        </p:spPr>
      </p:sp>
      <p:sp>
        <p:nvSpPr>
          <p:cNvPr id="9" name="Shape 6"/>
          <p:cNvSpPr/>
          <p:nvPr/>
        </p:nvSpPr>
        <p:spPr>
          <a:xfrm>
            <a:off x="7402354" y="1375827"/>
            <a:ext cx="523756" cy="523756"/>
          </a:xfrm>
          <a:prstGeom prst="roundRect">
            <a:avLst>
              <a:gd name="adj" fmla="val 87293"/>
            </a:avLst>
          </a:prstGeom>
          <a:solidFill>
            <a:srgbClr val="26262B"/>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3323" y="1506795"/>
            <a:ext cx="261818" cy="261818"/>
          </a:xfrm>
          <a:prstGeom prst="rect">
            <a:avLst/>
          </a:prstGeom>
        </p:spPr>
      </p:pic>
      <p:sp>
        <p:nvSpPr>
          <p:cNvPr id="11" name="Text 7"/>
          <p:cNvSpPr/>
          <p:nvPr/>
        </p:nvSpPr>
        <p:spPr>
          <a:xfrm>
            <a:off x="7576899" y="2074188"/>
            <a:ext cx="2848094" cy="272772"/>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Sora Medium" pitchFamily="34" charset="0"/>
                <a:ea typeface="Sora Medium" pitchFamily="34" charset="-122"/>
                <a:cs typeface="Sora Medium" pitchFamily="34" charset="-120"/>
              </a:rPr>
              <a:t>Automatic Valve Shut-Off</a:t>
            </a:r>
            <a:endParaRPr lang="en-US" sz="1700" dirty="0"/>
          </a:p>
        </p:txBody>
      </p:sp>
      <p:sp>
        <p:nvSpPr>
          <p:cNvPr id="12" name="Text 8"/>
          <p:cNvSpPr/>
          <p:nvPr/>
        </p:nvSpPr>
        <p:spPr>
          <a:xfrm>
            <a:off x="7576899" y="2451616"/>
            <a:ext cx="5085636" cy="55887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Implement automated gas valve control to immediately stop gas flow when dangerous leaks are detected</a:t>
            </a:r>
            <a:endParaRPr lang="en-US" sz="1350" dirty="0"/>
          </a:p>
        </p:txBody>
      </p:sp>
      <p:sp>
        <p:nvSpPr>
          <p:cNvPr id="13" name="Shape 9"/>
          <p:cNvSpPr/>
          <p:nvPr/>
        </p:nvSpPr>
        <p:spPr>
          <a:xfrm>
            <a:off x="2055019" y="4337209"/>
            <a:ext cx="5172670" cy="174546"/>
          </a:xfrm>
          <a:prstGeom prst="roundRect">
            <a:avLst>
              <a:gd name="adj" fmla="val 15005"/>
            </a:avLst>
          </a:prstGeom>
          <a:solidFill>
            <a:srgbClr val="26262B"/>
          </a:solidFill>
          <a:ln/>
        </p:spPr>
      </p:sp>
      <p:sp>
        <p:nvSpPr>
          <p:cNvPr id="14" name="Shape 10"/>
          <p:cNvSpPr/>
          <p:nvPr/>
        </p:nvSpPr>
        <p:spPr>
          <a:xfrm>
            <a:off x="1793200" y="4162604"/>
            <a:ext cx="523756" cy="523756"/>
          </a:xfrm>
          <a:prstGeom prst="roundRect">
            <a:avLst>
              <a:gd name="adj" fmla="val 87293"/>
            </a:avLst>
          </a:prstGeom>
          <a:solidFill>
            <a:srgbClr val="26262B"/>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4169" y="4293572"/>
            <a:ext cx="261818" cy="261818"/>
          </a:xfrm>
          <a:prstGeom prst="rect">
            <a:avLst/>
          </a:prstGeom>
        </p:spPr>
      </p:pic>
      <p:sp>
        <p:nvSpPr>
          <p:cNvPr id="16" name="Text 11"/>
          <p:cNvSpPr/>
          <p:nvPr/>
        </p:nvSpPr>
        <p:spPr>
          <a:xfrm>
            <a:off x="1967746" y="4860965"/>
            <a:ext cx="2364105" cy="272772"/>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Sora Medium" pitchFamily="34" charset="0"/>
                <a:ea typeface="Sora Medium" pitchFamily="34" charset="-122"/>
                <a:cs typeface="Sora Medium" pitchFamily="34" charset="-120"/>
              </a:rPr>
              <a:t>AI-Based Predictions</a:t>
            </a:r>
            <a:endParaRPr lang="en-US" sz="1700" dirty="0"/>
          </a:p>
        </p:txBody>
      </p:sp>
      <p:sp>
        <p:nvSpPr>
          <p:cNvPr id="17" name="Text 12"/>
          <p:cNvSpPr/>
          <p:nvPr/>
        </p:nvSpPr>
        <p:spPr>
          <a:xfrm>
            <a:off x="1967746" y="5238393"/>
            <a:ext cx="5085517" cy="83831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Utilise machine learning algorithms to predict potential gas leaks before they occur based on usage patterns and sensor trends</a:t>
            </a:r>
            <a:endParaRPr lang="en-US" sz="1350" dirty="0"/>
          </a:p>
        </p:txBody>
      </p:sp>
      <p:sp>
        <p:nvSpPr>
          <p:cNvPr id="18" name="Shape 13"/>
          <p:cNvSpPr/>
          <p:nvPr/>
        </p:nvSpPr>
        <p:spPr>
          <a:xfrm>
            <a:off x="7664172" y="4075390"/>
            <a:ext cx="5172789" cy="174546"/>
          </a:xfrm>
          <a:prstGeom prst="roundRect">
            <a:avLst>
              <a:gd name="adj" fmla="val 15005"/>
            </a:avLst>
          </a:prstGeom>
          <a:solidFill>
            <a:srgbClr val="26262B"/>
          </a:solidFill>
          <a:ln/>
        </p:spPr>
      </p:sp>
      <p:sp>
        <p:nvSpPr>
          <p:cNvPr id="19" name="Shape 14"/>
          <p:cNvSpPr/>
          <p:nvPr/>
        </p:nvSpPr>
        <p:spPr>
          <a:xfrm>
            <a:off x="7402354" y="3900785"/>
            <a:ext cx="523756" cy="523756"/>
          </a:xfrm>
          <a:prstGeom prst="roundRect">
            <a:avLst>
              <a:gd name="adj" fmla="val 87293"/>
            </a:avLst>
          </a:prstGeom>
          <a:solidFill>
            <a:srgbClr val="26262B"/>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3323" y="4031754"/>
            <a:ext cx="261818" cy="261818"/>
          </a:xfrm>
          <a:prstGeom prst="rect">
            <a:avLst/>
          </a:prstGeom>
        </p:spPr>
      </p:pic>
      <p:sp>
        <p:nvSpPr>
          <p:cNvPr id="21" name="Text 15"/>
          <p:cNvSpPr/>
          <p:nvPr/>
        </p:nvSpPr>
        <p:spPr>
          <a:xfrm>
            <a:off x="7576899" y="4599146"/>
            <a:ext cx="3247668" cy="272772"/>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Sora Medium" pitchFamily="34" charset="0"/>
                <a:ea typeface="Sora Medium" pitchFamily="34" charset="-122"/>
                <a:cs typeface="Sora Medium" pitchFamily="34" charset="-120"/>
              </a:rPr>
              <a:t>Cloud Monitoring Dashboard</a:t>
            </a:r>
            <a:endParaRPr lang="en-US" sz="1700" dirty="0"/>
          </a:p>
        </p:txBody>
      </p:sp>
      <p:sp>
        <p:nvSpPr>
          <p:cNvPr id="22" name="Text 16"/>
          <p:cNvSpPr/>
          <p:nvPr/>
        </p:nvSpPr>
        <p:spPr>
          <a:xfrm>
            <a:off x="7576899" y="4976574"/>
            <a:ext cx="5085636" cy="83831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Develop comprehensive cloud-based analytics platform for historical data tracking, reporting, and remote system management</a:t>
            </a:r>
            <a:endParaRPr lang="en-US" sz="1350" dirty="0"/>
          </a:p>
        </p:txBody>
      </p:sp>
      <p:sp>
        <p:nvSpPr>
          <p:cNvPr id="23" name="Shape 17"/>
          <p:cNvSpPr/>
          <p:nvPr/>
        </p:nvSpPr>
        <p:spPr>
          <a:xfrm>
            <a:off x="1793200" y="6447592"/>
            <a:ext cx="11043880" cy="1300758"/>
          </a:xfrm>
          <a:prstGeom prst="roundRect">
            <a:avLst>
              <a:gd name="adj" fmla="val 2014"/>
            </a:avLst>
          </a:prstGeom>
          <a:solidFill>
            <a:srgbClr val="00184D"/>
          </a:solidFill>
          <a:ln/>
        </p:spPr>
      </p:sp>
      <p:pic>
        <p:nvPicPr>
          <p:cNvPr id="24" name="Image 4" descr="preencoded.png"/>
          <p:cNvPicPr>
            <a:picLocks noChangeAspect="1"/>
          </p:cNvPicPr>
          <p:nvPr/>
        </p:nvPicPr>
        <p:blipFill>
          <a:blip r:embed="rId11"/>
          <a:stretch>
            <a:fillRect/>
          </a:stretch>
        </p:blipFill>
        <p:spPr>
          <a:xfrm>
            <a:off x="1967746" y="6726317"/>
            <a:ext cx="218242" cy="174546"/>
          </a:xfrm>
          <a:prstGeom prst="rect">
            <a:avLst/>
          </a:prstGeom>
        </p:spPr>
      </p:pic>
      <p:sp>
        <p:nvSpPr>
          <p:cNvPr id="25" name="Text 18"/>
          <p:cNvSpPr/>
          <p:nvPr/>
        </p:nvSpPr>
        <p:spPr>
          <a:xfrm>
            <a:off x="2360533" y="6665714"/>
            <a:ext cx="10302002" cy="838319"/>
          </a:xfrm>
          <a:prstGeom prst="rect">
            <a:avLst/>
          </a:prstGeom>
          <a:noFill/>
          <a:ln/>
        </p:spPr>
        <p:txBody>
          <a:bodyPr wrap="square" lIns="0" tIns="0" rIns="0" bIns="0" rtlCol="0" anchor="t"/>
          <a:lstStyle/>
          <a:p>
            <a:pPr marL="0" indent="0" algn="l">
              <a:lnSpc>
                <a:spcPts val="2150"/>
              </a:lnSpc>
              <a:buNone/>
            </a:pPr>
            <a:r>
              <a:rPr lang="en-US" sz="1350" b="1" dirty="0">
                <a:solidFill>
                  <a:srgbClr val="FFFFFF"/>
                </a:solidFill>
                <a:latin typeface="Noto Sans TC" pitchFamily="34" charset="0"/>
                <a:ea typeface="Noto Sans TC" pitchFamily="34" charset="-122"/>
                <a:cs typeface="Noto Sans TC" pitchFamily="34" charset="-120"/>
              </a:rPr>
              <a:t>Conclusion:</a:t>
            </a:r>
            <a:r>
              <a:rPr lang="en-US" sz="1350" dirty="0">
                <a:solidFill>
                  <a:srgbClr val="FFFFFF"/>
                </a:solidFill>
                <a:latin typeface="Noto Sans TC" pitchFamily="34" charset="0"/>
                <a:ea typeface="Noto Sans TC" pitchFamily="34" charset="-122"/>
                <a:cs typeface="Noto Sans TC" pitchFamily="34" charset="-120"/>
              </a:rPr>
              <a:t> The Smart Gas Leak Detector represents an effective, affordable, and reliable solution for early gas leak detection. Through real-time monitoring and automated alerts, we're making safety accessible to everyone whilst preventing potentially catastrophic accidents.</a:t>
            </a:r>
            <a:endParaRPr lang="en-US" sz="1350" dirty="0"/>
          </a:p>
        </p:txBody>
      </p:sp>
      <p:sp>
        <p:nvSpPr>
          <p:cNvPr id="28" name="Rectangle 27">
            <a:extLst>
              <a:ext uri="{FF2B5EF4-FFF2-40B4-BE49-F238E27FC236}">
                <a16:creationId xmlns:a16="http://schemas.microsoft.com/office/drawing/2014/main" id="{D9F88FB9-B9F5-84E2-EE3F-B52450869784}"/>
              </a:ext>
            </a:extLst>
          </p:cNvPr>
          <p:cNvSpPr/>
          <p:nvPr/>
        </p:nvSpPr>
        <p:spPr>
          <a:xfrm>
            <a:off x="12837080" y="7767022"/>
            <a:ext cx="1653471" cy="3522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634127"/>
            <a:ext cx="3047167" cy="426244"/>
          </a:xfrm>
          <a:prstGeom prst="roundRect">
            <a:avLst>
              <a:gd name="adj" fmla="val 6386"/>
            </a:avLst>
          </a:prstGeom>
          <a:solidFill>
            <a:srgbClr val="00184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878" y="756523"/>
            <a:ext cx="181451" cy="181451"/>
          </a:xfrm>
          <a:prstGeom prst="rect">
            <a:avLst/>
          </a:prstGeom>
        </p:spPr>
      </p:pic>
      <p:sp>
        <p:nvSpPr>
          <p:cNvPr id="4" name="Text 1"/>
          <p:cNvSpPr/>
          <p:nvPr/>
        </p:nvSpPr>
        <p:spPr>
          <a:xfrm>
            <a:off x="1202055" y="702112"/>
            <a:ext cx="2502813"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CRITICAL SAFETY CHALLENGE</a:t>
            </a:r>
            <a:endParaRPr lang="en-US" sz="1400" dirty="0"/>
          </a:p>
        </p:txBody>
      </p:sp>
      <p:sp>
        <p:nvSpPr>
          <p:cNvPr id="5" name="Text 2"/>
          <p:cNvSpPr/>
          <p:nvPr/>
        </p:nvSpPr>
        <p:spPr>
          <a:xfrm>
            <a:off x="793790" y="1151096"/>
            <a:ext cx="7727871"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The Problem We're Solving</a:t>
            </a:r>
            <a:endParaRPr lang="en-US" sz="4450" dirty="0"/>
          </a:p>
        </p:txBody>
      </p:sp>
      <p:sp>
        <p:nvSpPr>
          <p:cNvPr id="6" name="Text 3"/>
          <p:cNvSpPr/>
          <p:nvPr/>
        </p:nvSpPr>
        <p:spPr>
          <a:xfrm>
            <a:off x="793790" y="2404110"/>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Gas leaks in residential homes, industrial facilities, and commercial kitchens pose severe risks including fires, explosions, and serious health hazards. Traditional gas detection systems are prohibitively expensive, difficult to access for average consumers, and critically lack real-time alert capabilities.</a:t>
            </a:r>
            <a:endParaRPr lang="en-US" sz="1750" dirty="0"/>
          </a:p>
        </p:txBody>
      </p:sp>
      <p:sp>
        <p:nvSpPr>
          <p:cNvPr id="7" name="Text 4"/>
          <p:cNvSpPr/>
          <p:nvPr/>
        </p:nvSpPr>
        <p:spPr>
          <a:xfrm>
            <a:off x="793790" y="4422696"/>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absence of affordable, smart detection systems leaves countless households and businesses vulnerable to preventable gas-related accidents every day.</a:t>
            </a:r>
            <a:endParaRPr lang="en-US" sz="1750" dirty="0"/>
          </a:p>
        </p:txBody>
      </p:sp>
      <p:pic>
        <p:nvPicPr>
          <p:cNvPr id="8" name="Image 1" descr="preencoded.png"/>
          <p:cNvPicPr>
            <a:picLocks noChangeAspect="1"/>
          </p:cNvPicPr>
          <p:nvPr/>
        </p:nvPicPr>
        <p:blipFill>
          <a:blip r:embed="rId5"/>
          <a:stretch>
            <a:fillRect/>
          </a:stretch>
        </p:blipFill>
        <p:spPr>
          <a:xfrm>
            <a:off x="8959096" y="2455188"/>
            <a:ext cx="4885015" cy="4885015"/>
          </a:xfrm>
          <a:prstGeom prst="rect">
            <a:avLst/>
          </a:prstGeom>
        </p:spPr>
      </p:pic>
      <p:sp>
        <p:nvSpPr>
          <p:cNvPr id="9" name="Rectangle 8">
            <a:extLst>
              <a:ext uri="{FF2B5EF4-FFF2-40B4-BE49-F238E27FC236}">
                <a16:creationId xmlns:a16="http://schemas.microsoft.com/office/drawing/2014/main" id="{5815E8B6-0DB7-1747-CD5B-2AB37FAB550F}"/>
              </a:ext>
            </a:extLst>
          </p:cNvPr>
          <p:cNvSpPr/>
          <p:nvPr/>
        </p:nvSpPr>
        <p:spPr>
          <a:xfrm>
            <a:off x="12876904" y="7767021"/>
            <a:ext cx="1678192" cy="34424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6882" y="603885"/>
            <a:ext cx="5477947" cy="684728"/>
          </a:xfrm>
          <a:prstGeom prst="rect">
            <a:avLst/>
          </a:prstGeom>
          <a:noFill/>
          <a:ln/>
        </p:spPr>
        <p:txBody>
          <a:bodyPr wrap="none" lIns="0" tIns="0" rIns="0" bIns="0" rtlCol="0" anchor="t"/>
          <a:lstStyle/>
          <a:p>
            <a:pPr marL="0" indent="0" algn="l">
              <a:lnSpc>
                <a:spcPts val="5350"/>
              </a:lnSpc>
              <a:buNone/>
            </a:pPr>
            <a:r>
              <a:rPr lang="en-US" sz="4300" dirty="0">
                <a:solidFill>
                  <a:srgbClr val="97B8FF"/>
                </a:solidFill>
                <a:latin typeface="Sora Medium" pitchFamily="34" charset="0"/>
                <a:ea typeface="Sora Medium" pitchFamily="34" charset="-122"/>
                <a:cs typeface="Sora Medium" pitchFamily="34" charset="-120"/>
              </a:rPr>
              <a:t>Project Objectives</a:t>
            </a:r>
            <a:endParaRPr lang="en-US" sz="4300" dirty="0"/>
          </a:p>
        </p:txBody>
      </p:sp>
      <p:sp>
        <p:nvSpPr>
          <p:cNvPr id="3" name="Shape 1"/>
          <p:cNvSpPr/>
          <p:nvPr/>
        </p:nvSpPr>
        <p:spPr>
          <a:xfrm>
            <a:off x="766882" y="1726763"/>
            <a:ext cx="6438781" cy="2839879"/>
          </a:xfrm>
          <a:prstGeom prst="roundRect">
            <a:avLst>
              <a:gd name="adj" fmla="val 1157"/>
            </a:avLst>
          </a:prstGeom>
          <a:solidFill>
            <a:srgbClr val="26262B"/>
          </a:solidFill>
          <a:ln/>
        </p:spPr>
      </p:sp>
      <p:pic>
        <p:nvPicPr>
          <p:cNvPr id="4" name="Image 0" descr="preencoded.png"/>
          <p:cNvPicPr>
            <a:picLocks noChangeAspect="1"/>
          </p:cNvPicPr>
          <p:nvPr/>
        </p:nvPicPr>
        <p:blipFill>
          <a:blip r:embed="rId3"/>
          <a:stretch>
            <a:fillRect/>
          </a:stretch>
        </p:blipFill>
        <p:spPr>
          <a:xfrm>
            <a:off x="985957" y="1945838"/>
            <a:ext cx="657344" cy="657344"/>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6693" y="2126575"/>
            <a:ext cx="295751" cy="295751"/>
          </a:xfrm>
          <a:prstGeom prst="rect">
            <a:avLst/>
          </a:prstGeom>
        </p:spPr>
      </p:pic>
      <p:sp>
        <p:nvSpPr>
          <p:cNvPr id="6" name="Text 2"/>
          <p:cNvSpPr/>
          <p:nvPr/>
        </p:nvSpPr>
        <p:spPr>
          <a:xfrm>
            <a:off x="985957" y="2822258"/>
            <a:ext cx="2864763" cy="342305"/>
          </a:xfrm>
          <a:prstGeom prst="rect">
            <a:avLst/>
          </a:prstGeom>
          <a:noFill/>
          <a:ln/>
        </p:spPr>
        <p:txBody>
          <a:bodyPr wrap="none" lIns="0" tIns="0" rIns="0" bIns="0" rtlCol="0" anchor="t"/>
          <a:lstStyle/>
          <a:p>
            <a:pPr marL="0" indent="0" algn="l">
              <a:lnSpc>
                <a:spcPts val="2650"/>
              </a:lnSpc>
              <a:buNone/>
            </a:pPr>
            <a:r>
              <a:rPr lang="en-US" sz="2150" dirty="0">
                <a:solidFill>
                  <a:srgbClr val="E0D6DE"/>
                </a:solidFill>
                <a:latin typeface="Sora Medium" pitchFamily="34" charset="0"/>
                <a:ea typeface="Sora Medium" pitchFamily="34" charset="-122"/>
                <a:cs typeface="Sora Medium" pitchFamily="34" charset="-120"/>
              </a:rPr>
              <a:t>Real-Time Detection</a:t>
            </a:r>
            <a:endParaRPr lang="en-US" sz="2150" dirty="0"/>
          </a:p>
        </p:txBody>
      </p:sp>
      <p:sp>
        <p:nvSpPr>
          <p:cNvPr id="7" name="Text 3"/>
          <p:cNvSpPr/>
          <p:nvPr/>
        </p:nvSpPr>
        <p:spPr>
          <a:xfrm>
            <a:off x="985957" y="3296007"/>
            <a:ext cx="6000631" cy="1051560"/>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Continuously detect harmful gases including LPG, methane, and other combustible gases with high precision and instant response</a:t>
            </a:r>
            <a:endParaRPr lang="en-US" sz="1700" dirty="0"/>
          </a:p>
        </p:txBody>
      </p:sp>
      <p:sp>
        <p:nvSpPr>
          <p:cNvPr id="8" name="Shape 4"/>
          <p:cNvSpPr/>
          <p:nvPr/>
        </p:nvSpPr>
        <p:spPr>
          <a:xfrm>
            <a:off x="7424737" y="1726763"/>
            <a:ext cx="6438781" cy="2839879"/>
          </a:xfrm>
          <a:prstGeom prst="roundRect">
            <a:avLst>
              <a:gd name="adj" fmla="val 1157"/>
            </a:avLst>
          </a:prstGeom>
          <a:solidFill>
            <a:srgbClr val="26262B"/>
          </a:solidFill>
          <a:ln/>
        </p:spPr>
      </p:sp>
      <p:pic>
        <p:nvPicPr>
          <p:cNvPr id="9" name="Image 2" descr="preencoded.png"/>
          <p:cNvPicPr>
            <a:picLocks noChangeAspect="1"/>
          </p:cNvPicPr>
          <p:nvPr/>
        </p:nvPicPr>
        <p:blipFill>
          <a:blip r:embed="rId6"/>
          <a:stretch>
            <a:fillRect/>
          </a:stretch>
        </p:blipFill>
        <p:spPr>
          <a:xfrm>
            <a:off x="7643813" y="1945838"/>
            <a:ext cx="657344" cy="657344"/>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549" y="2126575"/>
            <a:ext cx="295751" cy="295751"/>
          </a:xfrm>
          <a:prstGeom prst="rect">
            <a:avLst/>
          </a:prstGeom>
        </p:spPr>
      </p:pic>
      <p:sp>
        <p:nvSpPr>
          <p:cNvPr id="11" name="Text 5"/>
          <p:cNvSpPr/>
          <p:nvPr/>
        </p:nvSpPr>
        <p:spPr>
          <a:xfrm>
            <a:off x="7643813" y="2822258"/>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0D6DE"/>
                </a:solidFill>
                <a:latin typeface="Sora Medium" pitchFamily="34" charset="0"/>
                <a:ea typeface="Sora Medium" pitchFamily="34" charset="-122"/>
                <a:cs typeface="Sora Medium" pitchFamily="34" charset="-120"/>
              </a:rPr>
              <a:t>Immediate Alerts</a:t>
            </a:r>
            <a:endParaRPr lang="en-US" sz="2150" dirty="0"/>
          </a:p>
        </p:txBody>
      </p:sp>
      <p:sp>
        <p:nvSpPr>
          <p:cNvPr id="12" name="Text 6"/>
          <p:cNvSpPr/>
          <p:nvPr/>
        </p:nvSpPr>
        <p:spPr>
          <a:xfrm>
            <a:off x="7643813" y="3296007"/>
            <a:ext cx="6000631" cy="701040"/>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Provide instant notifications through multiple channels—buzzer alarms, LED indicators, and mobile notifications</a:t>
            </a:r>
            <a:endParaRPr lang="en-US" sz="1700" dirty="0"/>
          </a:p>
        </p:txBody>
      </p:sp>
      <p:sp>
        <p:nvSpPr>
          <p:cNvPr id="13" name="Shape 7"/>
          <p:cNvSpPr/>
          <p:nvPr/>
        </p:nvSpPr>
        <p:spPr>
          <a:xfrm>
            <a:off x="766882" y="4785717"/>
            <a:ext cx="6438781" cy="2839879"/>
          </a:xfrm>
          <a:prstGeom prst="roundRect">
            <a:avLst>
              <a:gd name="adj" fmla="val 1157"/>
            </a:avLst>
          </a:prstGeom>
          <a:solidFill>
            <a:srgbClr val="26262B"/>
          </a:solidFill>
          <a:ln/>
        </p:spPr>
      </p:sp>
      <p:pic>
        <p:nvPicPr>
          <p:cNvPr id="14" name="Image 4" descr="preencoded.png"/>
          <p:cNvPicPr>
            <a:picLocks noChangeAspect="1"/>
          </p:cNvPicPr>
          <p:nvPr/>
        </p:nvPicPr>
        <p:blipFill>
          <a:blip r:embed="rId9"/>
          <a:stretch>
            <a:fillRect/>
          </a:stretch>
        </p:blipFill>
        <p:spPr>
          <a:xfrm>
            <a:off x="985957" y="5004792"/>
            <a:ext cx="657344" cy="657344"/>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6693" y="5185529"/>
            <a:ext cx="295751" cy="295751"/>
          </a:xfrm>
          <a:prstGeom prst="rect">
            <a:avLst/>
          </a:prstGeom>
        </p:spPr>
      </p:pic>
      <p:sp>
        <p:nvSpPr>
          <p:cNvPr id="16" name="Text 8"/>
          <p:cNvSpPr/>
          <p:nvPr/>
        </p:nvSpPr>
        <p:spPr>
          <a:xfrm>
            <a:off x="985957" y="5881211"/>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0D6DE"/>
                </a:solidFill>
                <a:latin typeface="Sora Medium" pitchFamily="34" charset="0"/>
                <a:ea typeface="Sora Medium" pitchFamily="34" charset="-122"/>
                <a:cs typeface="Sora Medium" pitchFamily="34" charset="-120"/>
              </a:rPr>
              <a:t>Enhanced Safety</a:t>
            </a:r>
            <a:endParaRPr lang="en-US" sz="2150" dirty="0"/>
          </a:p>
        </p:txBody>
      </p:sp>
      <p:sp>
        <p:nvSpPr>
          <p:cNvPr id="17" name="Text 9"/>
          <p:cNvSpPr/>
          <p:nvPr/>
        </p:nvSpPr>
        <p:spPr>
          <a:xfrm>
            <a:off x="985957" y="6354961"/>
            <a:ext cx="6000631" cy="701040"/>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Ensure user safety through early detection and timely warnings, preventing accidents before they escalate</a:t>
            </a:r>
            <a:endParaRPr lang="en-US" sz="1700" dirty="0"/>
          </a:p>
        </p:txBody>
      </p:sp>
      <p:sp>
        <p:nvSpPr>
          <p:cNvPr id="18" name="Shape 10"/>
          <p:cNvSpPr/>
          <p:nvPr/>
        </p:nvSpPr>
        <p:spPr>
          <a:xfrm>
            <a:off x="7424737" y="4785717"/>
            <a:ext cx="6438781" cy="2839879"/>
          </a:xfrm>
          <a:prstGeom prst="roundRect">
            <a:avLst>
              <a:gd name="adj" fmla="val 1157"/>
            </a:avLst>
          </a:prstGeom>
          <a:solidFill>
            <a:srgbClr val="26262B"/>
          </a:solidFill>
          <a:ln/>
        </p:spPr>
      </p:sp>
      <p:pic>
        <p:nvPicPr>
          <p:cNvPr id="19" name="Image 6" descr="preencoded.png"/>
          <p:cNvPicPr>
            <a:picLocks noChangeAspect="1"/>
          </p:cNvPicPr>
          <p:nvPr/>
        </p:nvPicPr>
        <p:blipFill>
          <a:blip r:embed="rId12"/>
          <a:stretch>
            <a:fillRect/>
          </a:stretch>
        </p:blipFill>
        <p:spPr>
          <a:xfrm>
            <a:off x="7643813" y="5004792"/>
            <a:ext cx="657344" cy="657344"/>
          </a:xfrm>
          <a:prstGeom prst="rect">
            <a:avLst/>
          </a:prstGeom>
        </p:spPr>
      </p:pic>
      <p:pic>
        <p:nvPicPr>
          <p:cNvPr id="20"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4549" y="5185529"/>
            <a:ext cx="295751" cy="295751"/>
          </a:xfrm>
          <a:prstGeom prst="rect">
            <a:avLst/>
          </a:prstGeom>
        </p:spPr>
      </p:pic>
      <p:sp>
        <p:nvSpPr>
          <p:cNvPr id="21" name="Text 11"/>
          <p:cNvSpPr/>
          <p:nvPr/>
        </p:nvSpPr>
        <p:spPr>
          <a:xfrm>
            <a:off x="7643813" y="5881211"/>
            <a:ext cx="3069074" cy="342305"/>
          </a:xfrm>
          <a:prstGeom prst="rect">
            <a:avLst/>
          </a:prstGeom>
          <a:noFill/>
          <a:ln/>
        </p:spPr>
        <p:txBody>
          <a:bodyPr wrap="none" lIns="0" tIns="0" rIns="0" bIns="0" rtlCol="0" anchor="t"/>
          <a:lstStyle/>
          <a:p>
            <a:pPr marL="0" indent="0" algn="l">
              <a:lnSpc>
                <a:spcPts val="2650"/>
              </a:lnSpc>
              <a:buNone/>
            </a:pPr>
            <a:r>
              <a:rPr lang="en-US" sz="2150" dirty="0">
                <a:solidFill>
                  <a:srgbClr val="E0D6DE"/>
                </a:solidFill>
                <a:latin typeface="Sora Medium" pitchFamily="34" charset="0"/>
                <a:ea typeface="Sora Medium" pitchFamily="34" charset="-122"/>
                <a:cs typeface="Sora Medium" pitchFamily="34" charset="-120"/>
              </a:rPr>
              <a:t>Cost-Effective Design</a:t>
            </a:r>
            <a:endParaRPr lang="en-US" sz="2150" dirty="0"/>
          </a:p>
        </p:txBody>
      </p:sp>
      <p:sp>
        <p:nvSpPr>
          <p:cNvPr id="22" name="Text 12"/>
          <p:cNvSpPr/>
          <p:nvPr/>
        </p:nvSpPr>
        <p:spPr>
          <a:xfrm>
            <a:off x="7643813" y="6354961"/>
            <a:ext cx="6000631" cy="1051560"/>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Develop an affordable, reliable system accessible to households and small businesses without compromising quality</a:t>
            </a:r>
            <a:endParaRPr lang="en-US" sz="1700" dirty="0"/>
          </a:p>
        </p:txBody>
      </p:sp>
      <p:sp>
        <p:nvSpPr>
          <p:cNvPr id="24" name="Rectangle 23">
            <a:extLst>
              <a:ext uri="{FF2B5EF4-FFF2-40B4-BE49-F238E27FC236}">
                <a16:creationId xmlns:a16="http://schemas.microsoft.com/office/drawing/2014/main" id="{5ED2DD9B-50A5-0100-296C-ABE093631AB0}"/>
              </a:ext>
            </a:extLst>
          </p:cNvPr>
          <p:cNvSpPr/>
          <p:nvPr/>
        </p:nvSpPr>
        <p:spPr>
          <a:xfrm>
            <a:off x="12812358" y="7756264"/>
            <a:ext cx="1678193" cy="398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4124" y="764619"/>
            <a:ext cx="5122783" cy="548402"/>
          </a:xfrm>
          <a:prstGeom prst="rect">
            <a:avLst/>
          </a:prstGeom>
          <a:noFill/>
          <a:ln/>
        </p:spPr>
        <p:txBody>
          <a:bodyPr wrap="none" lIns="0" tIns="0" rIns="0" bIns="0" rtlCol="0" anchor="t"/>
          <a:lstStyle/>
          <a:p>
            <a:pPr marL="0" indent="0" algn="l">
              <a:lnSpc>
                <a:spcPts val="4300"/>
              </a:lnSpc>
              <a:buNone/>
            </a:pPr>
            <a:r>
              <a:rPr lang="en-US" sz="3450" dirty="0">
                <a:solidFill>
                  <a:srgbClr val="97B8FF"/>
                </a:solidFill>
                <a:latin typeface="Sora Medium" pitchFamily="34" charset="0"/>
                <a:ea typeface="Sora Medium" pitchFamily="34" charset="-122"/>
                <a:cs typeface="Sora Medium" pitchFamily="34" charset="-120"/>
              </a:rPr>
              <a:t>Our Proposed Solution</a:t>
            </a:r>
            <a:endParaRPr lang="en-US" sz="3450" dirty="0"/>
          </a:p>
        </p:txBody>
      </p:sp>
      <p:sp>
        <p:nvSpPr>
          <p:cNvPr id="4" name="Text 1"/>
          <p:cNvSpPr/>
          <p:nvPr/>
        </p:nvSpPr>
        <p:spPr>
          <a:xfrm>
            <a:off x="614124" y="1576149"/>
            <a:ext cx="175379" cy="219313"/>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Sora Light" pitchFamily="34" charset="0"/>
                <a:ea typeface="Sora Light" pitchFamily="34" charset="-122"/>
                <a:cs typeface="Sora Light" pitchFamily="34" charset="-120"/>
              </a:rPr>
              <a:t>01</a:t>
            </a:r>
            <a:endParaRPr lang="en-US" sz="1350" dirty="0"/>
          </a:p>
        </p:txBody>
      </p:sp>
      <p:pic>
        <p:nvPicPr>
          <p:cNvPr id="5" name="Image 1" descr="preencoded.png"/>
          <p:cNvPicPr>
            <a:picLocks noChangeAspect="1"/>
          </p:cNvPicPr>
          <p:nvPr/>
        </p:nvPicPr>
        <p:blipFill>
          <a:blip r:embed="rId4"/>
          <a:stretch>
            <a:fillRect/>
          </a:stretch>
        </p:blipFill>
        <p:spPr>
          <a:xfrm>
            <a:off x="614124" y="1851422"/>
            <a:ext cx="7915751" cy="22860"/>
          </a:xfrm>
          <a:prstGeom prst="rect">
            <a:avLst/>
          </a:prstGeom>
        </p:spPr>
      </p:pic>
      <p:sp>
        <p:nvSpPr>
          <p:cNvPr id="6" name="Text 2"/>
          <p:cNvSpPr/>
          <p:nvPr/>
        </p:nvSpPr>
        <p:spPr>
          <a:xfrm>
            <a:off x="614124" y="1984772"/>
            <a:ext cx="2432923" cy="274082"/>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Gas Sensor Detection</a:t>
            </a:r>
            <a:endParaRPr lang="en-US" sz="1700" dirty="0"/>
          </a:p>
        </p:txBody>
      </p:sp>
      <p:sp>
        <p:nvSpPr>
          <p:cNvPr id="7" name="Text 3"/>
          <p:cNvSpPr/>
          <p:nvPr/>
        </p:nvSpPr>
        <p:spPr>
          <a:xfrm>
            <a:off x="614124" y="2364105"/>
            <a:ext cx="7915751" cy="280749"/>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Deploy MQ series sensors to continuously measure gas concentration levels in the environment</a:t>
            </a:r>
            <a:endParaRPr lang="en-US" sz="1350" dirty="0"/>
          </a:p>
        </p:txBody>
      </p:sp>
      <p:sp>
        <p:nvSpPr>
          <p:cNvPr id="8" name="Text 4"/>
          <p:cNvSpPr/>
          <p:nvPr/>
        </p:nvSpPr>
        <p:spPr>
          <a:xfrm>
            <a:off x="614124" y="2951798"/>
            <a:ext cx="175379" cy="219313"/>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Sora Light" pitchFamily="34" charset="0"/>
                <a:ea typeface="Sora Light" pitchFamily="34" charset="-122"/>
                <a:cs typeface="Sora Light" pitchFamily="34" charset="-120"/>
              </a:rPr>
              <a:t>02</a:t>
            </a:r>
            <a:endParaRPr lang="en-US" sz="1350" dirty="0"/>
          </a:p>
        </p:txBody>
      </p:sp>
      <p:pic>
        <p:nvPicPr>
          <p:cNvPr id="9" name="Image 2" descr="preencoded.png"/>
          <p:cNvPicPr>
            <a:picLocks noChangeAspect="1"/>
          </p:cNvPicPr>
          <p:nvPr/>
        </p:nvPicPr>
        <p:blipFill>
          <a:blip r:embed="rId4"/>
          <a:stretch>
            <a:fillRect/>
          </a:stretch>
        </p:blipFill>
        <p:spPr>
          <a:xfrm>
            <a:off x="614124" y="3209568"/>
            <a:ext cx="7915751" cy="22860"/>
          </a:xfrm>
          <a:prstGeom prst="rect">
            <a:avLst/>
          </a:prstGeom>
        </p:spPr>
      </p:pic>
      <p:sp>
        <p:nvSpPr>
          <p:cNvPr id="10" name="Text 5"/>
          <p:cNvSpPr/>
          <p:nvPr/>
        </p:nvSpPr>
        <p:spPr>
          <a:xfrm>
            <a:off x="614124" y="3360420"/>
            <a:ext cx="3053001" cy="274082"/>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Microcontroller Processing</a:t>
            </a:r>
            <a:endParaRPr lang="en-US" sz="1700" dirty="0"/>
          </a:p>
        </p:txBody>
      </p:sp>
      <p:sp>
        <p:nvSpPr>
          <p:cNvPr id="11" name="Text 6"/>
          <p:cNvSpPr/>
          <p:nvPr/>
        </p:nvSpPr>
        <p:spPr>
          <a:xfrm>
            <a:off x="614124" y="3739753"/>
            <a:ext cx="7915751" cy="561499"/>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Connect sensors to Arduino or ESP32 microcontroller for intelligent data processing and decision-making</a:t>
            </a:r>
            <a:endParaRPr lang="en-US" sz="1350" dirty="0"/>
          </a:p>
        </p:txBody>
      </p:sp>
      <p:sp>
        <p:nvSpPr>
          <p:cNvPr id="12" name="Text 7"/>
          <p:cNvSpPr/>
          <p:nvPr/>
        </p:nvSpPr>
        <p:spPr>
          <a:xfrm>
            <a:off x="614124" y="4608195"/>
            <a:ext cx="175379" cy="219313"/>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Sora Light" pitchFamily="34" charset="0"/>
                <a:ea typeface="Sora Light" pitchFamily="34" charset="-122"/>
                <a:cs typeface="Sora Light" pitchFamily="34" charset="-120"/>
              </a:rPr>
              <a:t>03</a:t>
            </a:r>
            <a:endParaRPr lang="en-US" sz="1350" dirty="0"/>
          </a:p>
        </p:txBody>
      </p:sp>
      <p:pic>
        <p:nvPicPr>
          <p:cNvPr id="13" name="Image 3" descr="preencoded.png"/>
          <p:cNvPicPr>
            <a:picLocks noChangeAspect="1"/>
          </p:cNvPicPr>
          <p:nvPr/>
        </p:nvPicPr>
        <p:blipFill>
          <a:blip r:embed="rId4"/>
          <a:stretch>
            <a:fillRect/>
          </a:stretch>
        </p:blipFill>
        <p:spPr>
          <a:xfrm>
            <a:off x="614124" y="4848463"/>
            <a:ext cx="7915751" cy="22860"/>
          </a:xfrm>
          <a:prstGeom prst="rect">
            <a:avLst/>
          </a:prstGeom>
        </p:spPr>
      </p:pic>
      <p:sp>
        <p:nvSpPr>
          <p:cNvPr id="14" name="Text 8"/>
          <p:cNvSpPr/>
          <p:nvPr/>
        </p:nvSpPr>
        <p:spPr>
          <a:xfrm>
            <a:off x="614124" y="5016818"/>
            <a:ext cx="2193488" cy="274082"/>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Alert Activation</a:t>
            </a:r>
            <a:endParaRPr lang="en-US" sz="1700" dirty="0"/>
          </a:p>
        </p:txBody>
      </p:sp>
      <p:sp>
        <p:nvSpPr>
          <p:cNvPr id="15" name="Text 9"/>
          <p:cNvSpPr/>
          <p:nvPr/>
        </p:nvSpPr>
        <p:spPr>
          <a:xfrm>
            <a:off x="614124" y="5396151"/>
            <a:ext cx="7915751" cy="280749"/>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Automatically trigger buzzer and LED alerts when gas levels exceed predefined safety thresholds</a:t>
            </a:r>
            <a:endParaRPr lang="en-US" sz="1350" dirty="0"/>
          </a:p>
        </p:txBody>
      </p:sp>
      <p:sp>
        <p:nvSpPr>
          <p:cNvPr id="16" name="Text 10"/>
          <p:cNvSpPr/>
          <p:nvPr/>
        </p:nvSpPr>
        <p:spPr>
          <a:xfrm>
            <a:off x="614124" y="5983843"/>
            <a:ext cx="175379" cy="219313"/>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Sora Light" pitchFamily="34" charset="0"/>
                <a:ea typeface="Sora Light" pitchFamily="34" charset="-122"/>
                <a:cs typeface="Sora Light" pitchFamily="34" charset="-120"/>
              </a:rPr>
              <a:t>04</a:t>
            </a:r>
            <a:endParaRPr lang="en-US" sz="1350" dirty="0"/>
          </a:p>
        </p:txBody>
      </p:sp>
      <p:pic>
        <p:nvPicPr>
          <p:cNvPr id="17" name="Image 4" descr="preencoded.png"/>
          <p:cNvPicPr>
            <a:picLocks noChangeAspect="1"/>
          </p:cNvPicPr>
          <p:nvPr/>
        </p:nvPicPr>
        <p:blipFill>
          <a:blip r:embed="rId4"/>
          <a:stretch>
            <a:fillRect/>
          </a:stretch>
        </p:blipFill>
        <p:spPr>
          <a:xfrm>
            <a:off x="614124" y="6206609"/>
            <a:ext cx="7915751" cy="22860"/>
          </a:xfrm>
          <a:prstGeom prst="rect">
            <a:avLst/>
          </a:prstGeom>
        </p:spPr>
      </p:pic>
      <p:sp>
        <p:nvSpPr>
          <p:cNvPr id="18" name="Text 11"/>
          <p:cNvSpPr/>
          <p:nvPr/>
        </p:nvSpPr>
        <p:spPr>
          <a:xfrm>
            <a:off x="614124" y="6392466"/>
            <a:ext cx="2193488" cy="274082"/>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IoT Notifications</a:t>
            </a:r>
            <a:endParaRPr lang="en-US" sz="1700" dirty="0"/>
          </a:p>
        </p:txBody>
      </p:sp>
      <p:sp>
        <p:nvSpPr>
          <p:cNvPr id="19" name="Text 12"/>
          <p:cNvSpPr/>
          <p:nvPr/>
        </p:nvSpPr>
        <p:spPr>
          <a:xfrm>
            <a:off x="614124" y="6771799"/>
            <a:ext cx="7915751" cy="561499"/>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Send real-time notifications via Wi-Fi or GSM networks directly to users' mobile devices and applications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17402" y="538877"/>
            <a:ext cx="5140285" cy="612338"/>
          </a:xfrm>
          <a:prstGeom prst="rect">
            <a:avLst/>
          </a:prstGeom>
          <a:noFill/>
          <a:ln/>
        </p:spPr>
        <p:txBody>
          <a:bodyPr wrap="none" lIns="0" tIns="0" rIns="0" bIns="0" rtlCol="0" anchor="t"/>
          <a:lstStyle/>
          <a:p>
            <a:pPr marL="0" indent="0" algn="l">
              <a:lnSpc>
                <a:spcPts val="4800"/>
              </a:lnSpc>
              <a:buNone/>
            </a:pPr>
            <a:r>
              <a:rPr lang="en-US" sz="3850" dirty="0">
                <a:solidFill>
                  <a:srgbClr val="97B8FF"/>
                </a:solidFill>
                <a:latin typeface="Sora Medium" pitchFamily="34" charset="0"/>
                <a:ea typeface="Sora Medium" pitchFamily="34" charset="-122"/>
                <a:cs typeface="Sora Medium" pitchFamily="34" charset="-120"/>
              </a:rPr>
              <a:t>System Architecture</a:t>
            </a:r>
            <a:endParaRPr lang="en-US" sz="3850" dirty="0"/>
          </a:p>
        </p:txBody>
      </p:sp>
      <p:pic>
        <p:nvPicPr>
          <p:cNvPr id="3" name="Image 0" descr="preencoded.png"/>
          <p:cNvPicPr>
            <a:picLocks noChangeAspect="1"/>
          </p:cNvPicPr>
          <p:nvPr/>
        </p:nvPicPr>
        <p:blipFill>
          <a:blip r:embed="rId3"/>
          <a:stretch>
            <a:fillRect/>
          </a:stretch>
        </p:blipFill>
        <p:spPr>
          <a:xfrm>
            <a:off x="1168479" y="1543050"/>
            <a:ext cx="12293322" cy="5301139"/>
          </a:xfrm>
          <a:prstGeom prst="rect">
            <a:avLst/>
          </a:prstGeom>
        </p:spPr>
      </p:pic>
      <p:sp>
        <p:nvSpPr>
          <p:cNvPr id="4" name="Text 1"/>
          <p:cNvSpPr/>
          <p:nvPr/>
        </p:nvSpPr>
        <p:spPr>
          <a:xfrm>
            <a:off x="1995717" y="5838894"/>
            <a:ext cx="2788927" cy="348616"/>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Sora Medium" pitchFamily="34" charset="0"/>
                <a:ea typeface="Sora Medium" pitchFamily="34" charset="-122"/>
                <a:cs typeface="Sora Medium" pitchFamily="34" charset="-120"/>
              </a:rPr>
              <a:t>IoT Notification</a:t>
            </a:r>
            <a:endParaRPr lang="en-US" sz="1350" dirty="0"/>
          </a:p>
        </p:txBody>
      </p:sp>
      <p:sp>
        <p:nvSpPr>
          <p:cNvPr id="5" name="Text 2"/>
          <p:cNvSpPr/>
          <p:nvPr/>
        </p:nvSpPr>
        <p:spPr>
          <a:xfrm>
            <a:off x="1995717" y="4611766"/>
            <a:ext cx="2788927" cy="348616"/>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Sora Medium" pitchFamily="34" charset="0"/>
                <a:ea typeface="Sora Medium" pitchFamily="34" charset="-122"/>
                <a:cs typeface="Sora Medium" pitchFamily="34" charset="-120"/>
              </a:rPr>
              <a:t>Alert System</a:t>
            </a:r>
            <a:endParaRPr lang="en-US" sz="1350" dirty="0"/>
          </a:p>
        </p:txBody>
      </p:sp>
      <p:sp>
        <p:nvSpPr>
          <p:cNvPr id="6" name="Text 3"/>
          <p:cNvSpPr/>
          <p:nvPr/>
        </p:nvSpPr>
        <p:spPr>
          <a:xfrm>
            <a:off x="1995717" y="3397034"/>
            <a:ext cx="2788927" cy="348616"/>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Sora Medium" pitchFamily="34" charset="0"/>
                <a:ea typeface="Sora Medium" pitchFamily="34" charset="-122"/>
                <a:cs typeface="Sora Medium" pitchFamily="34" charset="-120"/>
              </a:rPr>
              <a:t>Microcontroller</a:t>
            </a:r>
            <a:endParaRPr lang="en-US" sz="1350" dirty="0"/>
          </a:p>
        </p:txBody>
      </p:sp>
      <p:sp>
        <p:nvSpPr>
          <p:cNvPr id="7" name="Text 4"/>
          <p:cNvSpPr/>
          <p:nvPr/>
        </p:nvSpPr>
        <p:spPr>
          <a:xfrm>
            <a:off x="1995717" y="2169906"/>
            <a:ext cx="2788927" cy="348616"/>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Sora Medium" pitchFamily="34" charset="0"/>
                <a:ea typeface="Sora Medium" pitchFamily="34" charset="-122"/>
                <a:cs typeface="Sora Medium" pitchFamily="34" charset="-120"/>
              </a:rPr>
              <a:t>Gas Sensor</a:t>
            </a:r>
            <a:endParaRPr lang="en-US" sz="1350" dirty="0"/>
          </a:p>
        </p:txBody>
      </p:sp>
      <p:sp>
        <p:nvSpPr>
          <p:cNvPr id="8" name="Text 5"/>
          <p:cNvSpPr/>
          <p:nvPr/>
        </p:nvSpPr>
        <p:spPr>
          <a:xfrm>
            <a:off x="1117402" y="7064573"/>
            <a:ext cx="12395478" cy="626983"/>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The system architecture demonstrates a streamlined data flow from detection to notification, ensuring rapid response times and reliable performance across all components.</a:t>
            </a:r>
            <a:endParaRPr lang="en-US" sz="1500" dirty="0"/>
          </a:p>
        </p:txBody>
      </p:sp>
      <p:sp>
        <p:nvSpPr>
          <p:cNvPr id="9" name="Rectangle 8">
            <a:extLst>
              <a:ext uri="{FF2B5EF4-FFF2-40B4-BE49-F238E27FC236}">
                <a16:creationId xmlns:a16="http://schemas.microsoft.com/office/drawing/2014/main" id="{53EC41FB-8971-8A2F-C18E-CE1BEF1B3695}"/>
              </a:ext>
            </a:extLst>
          </p:cNvPr>
          <p:cNvSpPr/>
          <p:nvPr/>
        </p:nvSpPr>
        <p:spPr>
          <a:xfrm>
            <a:off x="12661751" y="7691556"/>
            <a:ext cx="1861073" cy="4412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7702" y="1313498"/>
            <a:ext cx="7808595" cy="1192292"/>
          </a:xfrm>
          <a:prstGeom prst="rect">
            <a:avLst/>
          </a:prstGeom>
          <a:noFill/>
          <a:ln/>
        </p:spPr>
        <p:txBody>
          <a:bodyPr wrap="square" lIns="0" tIns="0" rIns="0" bIns="0" rtlCol="0" anchor="t"/>
          <a:lstStyle/>
          <a:p>
            <a:pPr marL="0" indent="0" algn="l">
              <a:lnSpc>
                <a:spcPts val="4650"/>
              </a:lnSpc>
              <a:buNone/>
            </a:pPr>
            <a:r>
              <a:rPr lang="en-US" sz="3750" dirty="0">
                <a:solidFill>
                  <a:srgbClr val="97B8FF"/>
                </a:solidFill>
                <a:latin typeface="Sora Medium" pitchFamily="34" charset="0"/>
                <a:ea typeface="Sora Medium" pitchFamily="34" charset="-122"/>
                <a:cs typeface="Sora Medium" pitchFamily="34" charset="-120"/>
              </a:rPr>
              <a:t>Hardware &amp; Software Components</a:t>
            </a:r>
            <a:endParaRPr lang="en-US" sz="3750" dirty="0"/>
          </a:p>
        </p:txBody>
      </p:sp>
      <p:sp>
        <p:nvSpPr>
          <p:cNvPr id="4" name="Text 1"/>
          <p:cNvSpPr/>
          <p:nvPr/>
        </p:nvSpPr>
        <p:spPr>
          <a:xfrm>
            <a:off x="667702" y="2982635"/>
            <a:ext cx="3397568" cy="357783"/>
          </a:xfrm>
          <a:prstGeom prst="rect">
            <a:avLst/>
          </a:prstGeom>
          <a:noFill/>
          <a:ln/>
        </p:spPr>
        <p:txBody>
          <a:bodyPr wrap="none" lIns="0" tIns="0" rIns="0" bIns="0" rtlCol="0" anchor="t"/>
          <a:lstStyle/>
          <a:p>
            <a:pPr marL="0" indent="0" algn="l">
              <a:lnSpc>
                <a:spcPts val="2800"/>
              </a:lnSpc>
              <a:buNone/>
            </a:pPr>
            <a:r>
              <a:rPr lang="en-US" sz="2250" dirty="0">
                <a:solidFill>
                  <a:srgbClr val="97B8FF"/>
                </a:solidFill>
                <a:latin typeface="Sora Medium" pitchFamily="34" charset="0"/>
                <a:ea typeface="Sora Medium" pitchFamily="34" charset="-122"/>
                <a:cs typeface="Sora Medium" pitchFamily="34" charset="-120"/>
              </a:rPr>
              <a:t>Hardware Components</a:t>
            </a:r>
            <a:endParaRPr lang="en-US" sz="2250" dirty="0"/>
          </a:p>
        </p:txBody>
      </p:sp>
      <p:sp>
        <p:nvSpPr>
          <p:cNvPr id="5" name="Text 2"/>
          <p:cNvSpPr/>
          <p:nvPr/>
        </p:nvSpPr>
        <p:spPr>
          <a:xfrm>
            <a:off x="667702" y="3531156"/>
            <a:ext cx="3671649" cy="61031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MQ Gas Sensor:</a:t>
            </a:r>
            <a:r>
              <a:rPr lang="en-US" sz="1500" dirty="0">
                <a:solidFill>
                  <a:srgbClr val="E0D6DE"/>
                </a:solidFill>
                <a:latin typeface="Noto Sans TC" pitchFamily="34" charset="0"/>
                <a:ea typeface="Noto Sans TC" pitchFamily="34" charset="-122"/>
                <a:cs typeface="Noto Sans TC" pitchFamily="34" charset="-120"/>
              </a:rPr>
              <a:t> Detects LPG, methane, and combustible gases</a:t>
            </a:r>
            <a:endParaRPr lang="en-US" sz="1500" dirty="0"/>
          </a:p>
        </p:txBody>
      </p:sp>
      <p:sp>
        <p:nvSpPr>
          <p:cNvPr id="6" name="Text 3"/>
          <p:cNvSpPr/>
          <p:nvPr/>
        </p:nvSpPr>
        <p:spPr>
          <a:xfrm>
            <a:off x="667702" y="4208145"/>
            <a:ext cx="3671649" cy="61031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Arduino/ESP32:</a:t>
            </a:r>
            <a:r>
              <a:rPr lang="en-US" sz="1500" dirty="0">
                <a:solidFill>
                  <a:srgbClr val="E0D6DE"/>
                </a:solidFill>
                <a:latin typeface="Noto Sans TC" pitchFamily="34" charset="0"/>
                <a:ea typeface="Noto Sans TC" pitchFamily="34" charset="-122"/>
                <a:cs typeface="Noto Sans TC" pitchFamily="34" charset="-120"/>
              </a:rPr>
              <a:t> Microcontroller for processing and control</a:t>
            </a:r>
            <a:endParaRPr lang="en-US" sz="1500" dirty="0"/>
          </a:p>
        </p:txBody>
      </p:sp>
      <p:sp>
        <p:nvSpPr>
          <p:cNvPr id="7" name="Text 4"/>
          <p:cNvSpPr/>
          <p:nvPr/>
        </p:nvSpPr>
        <p:spPr>
          <a:xfrm>
            <a:off x="667702" y="4885134"/>
            <a:ext cx="3671649" cy="61031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Buzzer:</a:t>
            </a:r>
            <a:r>
              <a:rPr lang="en-US" sz="1500" dirty="0">
                <a:solidFill>
                  <a:srgbClr val="E0D6DE"/>
                </a:solidFill>
                <a:latin typeface="Noto Sans TC" pitchFamily="34" charset="0"/>
                <a:ea typeface="Noto Sans TC" pitchFamily="34" charset="-122"/>
                <a:cs typeface="Noto Sans TC" pitchFamily="34" charset="-120"/>
              </a:rPr>
              <a:t> Audio alert mechanism for immediate warnings</a:t>
            </a:r>
            <a:endParaRPr lang="en-US" sz="1500" dirty="0"/>
          </a:p>
        </p:txBody>
      </p:sp>
      <p:sp>
        <p:nvSpPr>
          <p:cNvPr id="8" name="Text 5"/>
          <p:cNvSpPr/>
          <p:nvPr/>
        </p:nvSpPr>
        <p:spPr>
          <a:xfrm>
            <a:off x="667702" y="5562124"/>
            <a:ext cx="3671649" cy="61031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LED Indicators:</a:t>
            </a:r>
            <a:r>
              <a:rPr lang="en-US" sz="1500" dirty="0">
                <a:solidFill>
                  <a:srgbClr val="E0D6DE"/>
                </a:solidFill>
                <a:latin typeface="Noto Sans TC" pitchFamily="34" charset="0"/>
                <a:ea typeface="Noto Sans TC" pitchFamily="34" charset="-122"/>
                <a:cs typeface="Noto Sans TC" pitchFamily="34" charset="-120"/>
              </a:rPr>
              <a:t> Visual status and alert signals</a:t>
            </a:r>
            <a:endParaRPr lang="en-US" sz="1500" dirty="0"/>
          </a:p>
        </p:txBody>
      </p:sp>
      <p:sp>
        <p:nvSpPr>
          <p:cNvPr id="9" name="Text 6"/>
          <p:cNvSpPr/>
          <p:nvPr/>
        </p:nvSpPr>
        <p:spPr>
          <a:xfrm>
            <a:off x="667702" y="6239113"/>
            <a:ext cx="3671649" cy="61031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Power Supply:</a:t>
            </a:r>
            <a:r>
              <a:rPr lang="en-US" sz="1500" dirty="0">
                <a:solidFill>
                  <a:srgbClr val="E0D6DE"/>
                </a:solidFill>
                <a:latin typeface="Noto Sans TC" pitchFamily="34" charset="0"/>
                <a:ea typeface="Noto Sans TC" pitchFamily="34" charset="-122"/>
                <a:cs typeface="Noto Sans TC" pitchFamily="34" charset="-120"/>
              </a:rPr>
              <a:t> Reliable power source for continuous operation</a:t>
            </a:r>
            <a:endParaRPr lang="en-US" sz="1500" dirty="0"/>
          </a:p>
        </p:txBody>
      </p:sp>
      <p:sp>
        <p:nvSpPr>
          <p:cNvPr id="10" name="Text 7"/>
          <p:cNvSpPr/>
          <p:nvPr/>
        </p:nvSpPr>
        <p:spPr>
          <a:xfrm>
            <a:off x="4812268" y="2982635"/>
            <a:ext cx="2861786" cy="357783"/>
          </a:xfrm>
          <a:prstGeom prst="rect">
            <a:avLst/>
          </a:prstGeom>
          <a:noFill/>
          <a:ln/>
        </p:spPr>
        <p:txBody>
          <a:bodyPr wrap="none" lIns="0" tIns="0" rIns="0" bIns="0" rtlCol="0" anchor="t"/>
          <a:lstStyle/>
          <a:p>
            <a:pPr marL="0" indent="0" algn="l">
              <a:lnSpc>
                <a:spcPts val="2800"/>
              </a:lnSpc>
              <a:buNone/>
            </a:pPr>
            <a:r>
              <a:rPr lang="en-US" sz="2250" dirty="0">
                <a:solidFill>
                  <a:srgbClr val="97B8FF"/>
                </a:solidFill>
                <a:latin typeface="Sora Medium" pitchFamily="34" charset="0"/>
                <a:ea typeface="Sora Medium" pitchFamily="34" charset="-122"/>
                <a:cs typeface="Sora Medium" pitchFamily="34" charset="-120"/>
              </a:rPr>
              <a:t>Software Tools</a:t>
            </a:r>
            <a:endParaRPr lang="en-US" sz="2250" dirty="0"/>
          </a:p>
        </p:txBody>
      </p:sp>
      <p:sp>
        <p:nvSpPr>
          <p:cNvPr id="11" name="Text 8"/>
          <p:cNvSpPr/>
          <p:nvPr/>
        </p:nvSpPr>
        <p:spPr>
          <a:xfrm>
            <a:off x="4812268" y="3531156"/>
            <a:ext cx="3671649" cy="61031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Arduino IDE:</a:t>
            </a:r>
            <a:r>
              <a:rPr lang="en-US" sz="1500" dirty="0">
                <a:solidFill>
                  <a:srgbClr val="E0D6DE"/>
                </a:solidFill>
                <a:latin typeface="Noto Sans TC" pitchFamily="34" charset="0"/>
                <a:ea typeface="Noto Sans TC" pitchFamily="34" charset="-122"/>
                <a:cs typeface="Noto Sans TC" pitchFamily="34" charset="-120"/>
              </a:rPr>
              <a:t> Primary development environment for programming</a:t>
            </a:r>
            <a:endParaRPr lang="en-US" sz="1500" dirty="0"/>
          </a:p>
        </p:txBody>
      </p:sp>
      <p:sp>
        <p:nvSpPr>
          <p:cNvPr id="12" name="Text 9"/>
          <p:cNvSpPr/>
          <p:nvPr/>
        </p:nvSpPr>
        <p:spPr>
          <a:xfrm>
            <a:off x="4812268" y="4208145"/>
            <a:ext cx="3671649" cy="61031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Embedded C/Python:</a:t>
            </a:r>
            <a:r>
              <a:rPr lang="en-US" sz="1500" dirty="0">
                <a:solidFill>
                  <a:srgbClr val="E0D6DE"/>
                </a:solidFill>
                <a:latin typeface="Noto Sans TC" pitchFamily="34" charset="0"/>
                <a:ea typeface="Noto Sans TC" pitchFamily="34" charset="-122"/>
                <a:cs typeface="Noto Sans TC" pitchFamily="34" charset="-120"/>
              </a:rPr>
              <a:t> Programming languages for sensor logic</a:t>
            </a:r>
            <a:endParaRPr lang="en-US" sz="1500" dirty="0"/>
          </a:p>
        </p:txBody>
      </p:sp>
      <p:sp>
        <p:nvSpPr>
          <p:cNvPr id="13" name="Text 10"/>
          <p:cNvSpPr/>
          <p:nvPr/>
        </p:nvSpPr>
        <p:spPr>
          <a:xfrm>
            <a:off x="4812268" y="4885134"/>
            <a:ext cx="3671649" cy="61031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IoT Platform:</a:t>
            </a:r>
            <a:r>
              <a:rPr lang="en-US" sz="1500" dirty="0">
                <a:solidFill>
                  <a:srgbClr val="E0D6DE"/>
                </a:solidFill>
                <a:latin typeface="Noto Sans TC" pitchFamily="34" charset="0"/>
                <a:ea typeface="Noto Sans TC" pitchFamily="34" charset="-122"/>
                <a:cs typeface="Noto Sans TC" pitchFamily="34" charset="-120"/>
              </a:rPr>
              <a:t> Cloud connectivity for remote notifications</a:t>
            </a:r>
            <a:endParaRPr lang="en-US" sz="1500" dirty="0"/>
          </a:p>
        </p:txBody>
      </p:sp>
      <p:sp>
        <p:nvSpPr>
          <p:cNvPr id="14" name="Text 11"/>
          <p:cNvSpPr/>
          <p:nvPr/>
        </p:nvSpPr>
        <p:spPr>
          <a:xfrm>
            <a:off x="4812268" y="5562124"/>
            <a:ext cx="3671649" cy="61031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Mobile App Interface:</a:t>
            </a:r>
            <a:r>
              <a:rPr lang="en-US" sz="1500" dirty="0">
                <a:solidFill>
                  <a:srgbClr val="E0D6DE"/>
                </a:solidFill>
                <a:latin typeface="Noto Sans TC" pitchFamily="34" charset="0"/>
                <a:ea typeface="Noto Sans TC" pitchFamily="34" charset="-122"/>
                <a:cs typeface="Noto Sans TC" pitchFamily="34" charset="-120"/>
              </a:rPr>
              <a:t> User-friendly alert management system</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56429"/>
            <a:ext cx="7925276"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Problem-Solving Approach</a:t>
            </a:r>
            <a:endParaRPr lang="en-US" sz="4450" dirty="0"/>
          </a:p>
        </p:txBody>
      </p:sp>
      <p:pic>
        <p:nvPicPr>
          <p:cNvPr id="3" name="Image 0" descr="preencoded.png"/>
          <p:cNvPicPr>
            <a:picLocks noChangeAspect="1"/>
          </p:cNvPicPr>
          <p:nvPr/>
        </p:nvPicPr>
        <p:blipFill>
          <a:blip r:embed="rId3"/>
          <a:stretch>
            <a:fillRect/>
          </a:stretch>
        </p:blipFill>
        <p:spPr>
          <a:xfrm>
            <a:off x="793790" y="2118836"/>
            <a:ext cx="6521410" cy="907256"/>
          </a:xfrm>
          <a:prstGeom prst="rect">
            <a:avLst/>
          </a:prstGeom>
        </p:spPr>
      </p:pic>
      <p:sp>
        <p:nvSpPr>
          <p:cNvPr id="4" name="Text 1"/>
          <p:cNvSpPr/>
          <p:nvPr/>
        </p:nvSpPr>
        <p:spPr>
          <a:xfrm>
            <a:off x="1020604" y="32529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Risk Identification</a:t>
            </a:r>
            <a:endParaRPr lang="en-US" sz="2200" dirty="0"/>
          </a:p>
        </p:txBody>
      </p:sp>
      <p:sp>
        <p:nvSpPr>
          <p:cNvPr id="5" name="Text 2"/>
          <p:cNvSpPr/>
          <p:nvPr/>
        </p:nvSpPr>
        <p:spPr>
          <a:xfrm>
            <a:off x="1020604" y="3743325"/>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Analyse potential gas leak scenarios and identify high-risk areas requiring monitoring</a:t>
            </a:r>
            <a:endParaRPr lang="en-US" sz="1750" dirty="0"/>
          </a:p>
        </p:txBody>
      </p:sp>
      <p:pic>
        <p:nvPicPr>
          <p:cNvPr id="6" name="Image 1" descr="preencoded.png"/>
          <p:cNvPicPr>
            <a:picLocks noChangeAspect="1"/>
          </p:cNvPicPr>
          <p:nvPr/>
        </p:nvPicPr>
        <p:blipFill>
          <a:blip r:embed="rId4"/>
          <a:stretch>
            <a:fillRect/>
          </a:stretch>
        </p:blipFill>
        <p:spPr>
          <a:xfrm>
            <a:off x="7315200" y="2118836"/>
            <a:ext cx="6521410" cy="907256"/>
          </a:xfrm>
          <a:prstGeom prst="rect">
            <a:avLst/>
          </a:prstGeom>
        </p:spPr>
      </p:pic>
      <p:sp>
        <p:nvSpPr>
          <p:cNvPr id="7" name="Text 3"/>
          <p:cNvSpPr/>
          <p:nvPr/>
        </p:nvSpPr>
        <p:spPr>
          <a:xfrm>
            <a:off x="7542014" y="3252907"/>
            <a:ext cx="338744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Continuous Monitoring</a:t>
            </a:r>
            <a:endParaRPr lang="en-US" sz="2200" dirty="0"/>
          </a:p>
        </p:txBody>
      </p:sp>
      <p:sp>
        <p:nvSpPr>
          <p:cNvPr id="8" name="Text 4"/>
          <p:cNvSpPr/>
          <p:nvPr/>
        </p:nvSpPr>
        <p:spPr>
          <a:xfrm>
            <a:off x="7542014" y="3743325"/>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Implement 24/7 real-time surveillance of gas concentration levels in the environment</a:t>
            </a:r>
            <a:endParaRPr lang="en-US" sz="1750" dirty="0"/>
          </a:p>
        </p:txBody>
      </p:sp>
      <p:pic>
        <p:nvPicPr>
          <p:cNvPr id="9" name="Image 2" descr="preencoded.png"/>
          <p:cNvPicPr>
            <a:picLocks noChangeAspect="1"/>
          </p:cNvPicPr>
          <p:nvPr/>
        </p:nvPicPr>
        <p:blipFill>
          <a:blip r:embed="rId5"/>
          <a:stretch>
            <a:fillRect/>
          </a:stretch>
        </p:blipFill>
        <p:spPr>
          <a:xfrm>
            <a:off x="793790" y="4695944"/>
            <a:ext cx="6521410" cy="907256"/>
          </a:xfrm>
          <a:prstGeom prst="rect">
            <a:avLst/>
          </a:prstGeom>
        </p:spPr>
      </p:pic>
      <p:sp>
        <p:nvSpPr>
          <p:cNvPr id="10" name="Text 5"/>
          <p:cNvSpPr/>
          <p:nvPr/>
        </p:nvSpPr>
        <p:spPr>
          <a:xfrm>
            <a:off x="1020604" y="5830014"/>
            <a:ext cx="3306128"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Threshold Comparison</a:t>
            </a:r>
            <a:endParaRPr lang="en-US" sz="2200" dirty="0"/>
          </a:p>
        </p:txBody>
      </p:sp>
      <p:sp>
        <p:nvSpPr>
          <p:cNvPr id="11" name="Text 6"/>
          <p:cNvSpPr/>
          <p:nvPr/>
        </p:nvSpPr>
        <p:spPr>
          <a:xfrm>
            <a:off x="1020604" y="632043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Compare sensor readings against calibrated safety threshold limits continuously</a:t>
            </a:r>
            <a:endParaRPr lang="en-US" sz="1750" dirty="0"/>
          </a:p>
        </p:txBody>
      </p:sp>
      <p:pic>
        <p:nvPicPr>
          <p:cNvPr id="12" name="Image 3" descr="preencoded.png"/>
          <p:cNvPicPr>
            <a:picLocks noChangeAspect="1"/>
          </p:cNvPicPr>
          <p:nvPr/>
        </p:nvPicPr>
        <p:blipFill>
          <a:blip r:embed="rId6"/>
          <a:stretch>
            <a:fillRect/>
          </a:stretch>
        </p:blipFill>
        <p:spPr>
          <a:xfrm>
            <a:off x="7315200" y="4695944"/>
            <a:ext cx="6521410" cy="907256"/>
          </a:xfrm>
          <a:prstGeom prst="rect">
            <a:avLst/>
          </a:prstGeom>
        </p:spPr>
      </p:pic>
      <p:sp>
        <p:nvSpPr>
          <p:cNvPr id="13" name="Text 7"/>
          <p:cNvSpPr/>
          <p:nvPr/>
        </p:nvSpPr>
        <p:spPr>
          <a:xfrm>
            <a:off x="7542014" y="5830014"/>
            <a:ext cx="312896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Automated Response</a:t>
            </a:r>
            <a:endParaRPr lang="en-US" sz="2200" dirty="0"/>
          </a:p>
        </p:txBody>
      </p:sp>
      <p:sp>
        <p:nvSpPr>
          <p:cNvPr id="14" name="Text 8"/>
          <p:cNvSpPr/>
          <p:nvPr/>
        </p:nvSpPr>
        <p:spPr>
          <a:xfrm>
            <a:off x="7542014" y="632043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Trigger immediate alerts and notifications automatically when thresholds are exceeded</a:t>
            </a:r>
            <a:endParaRPr lang="en-US" sz="1750" dirty="0"/>
          </a:p>
        </p:txBody>
      </p:sp>
      <p:sp>
        <p:nvSpPr>
          <p:cNvPr id="15" name="Rectangle 14">
            <a:extLst>
              <a:ext uri="{FF2B5EF4-FFF2-40B4-BE49-F238E27FC236}">
                <a16:creationId xmlns:a16="http://schemas.microsoft.com/office/drawing/2014/main" id="{201CC87A-F8A6-6171-F3C0-96EA95E04A4F}"/>
              </a:ext>
            </a:extLst>
          </p:cNvPr>
          <p:cNvSpPr/>
          <p:nvPr/>
        </p:nvSpPr>
        <p:spPr>
          <a:xfrm>
            <a:off x="12801600" y="7713233"/>
            <a:ext cx="1710466" cy="5163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9503" y="620316"/>
            <a:ext cx="8470106" cy="704850"/>
          </a:xfrm>
          <a:prstGeom prst="rect">
            <a:avLst/>
          </a:prstGeom>
          <a:noFill/>
          <a:ln/>
        </p:spPr>
        <p:txBody>
          <a:bodyPr wrap="none" lIns="0" tIns="0" rIns="0" bIns="0" rtlCol="0" anchor="t"/>
          <a:lstStyle/>
          <a:p>
            <a:pPr marL="0" indent="0" algn="l">
              <a:lnSpc>
                <a:spcPts val="5550"/>
              </a:lnSpc>
              <a:buNone/>
            </a:pPr>
            <a:r>
              <a:rPr lang="en-US" sz="4400" dirty="0">
                <a:solidFill>
                  <a:srgbClr val="97B8FF"/>
                </a:solidFill>
                <a:latin typeface="Sora Medium" pitchFamily="34" charset="0"/>
                <a:ea typeface="Sora Medium" pitchFamily="34" charset="-122"/>
                <a:cs typeface="Sora Medium" pitchFamily="34" charset="-120"/>
              </a:rPr>
              <a:t>Challenges Faced &amp; Solutions</a:t>
            </a:r>
            <a:endParaRPr lang="en-US" sz="4400" dirty="0"/>
          </a:p>
        </p:txBody>
      </p:sp>
      <p:sp>
        <p:nvSpPr>
          <p:cNvPr id="3" name="Shape 1"/>
          <p:cNvSpPr/>
          <p:nvPr/>
        </p:nvSpPr>
        <p:spPr>
          <a:xfrm>
            <a:off x="789503" y="1776293"/>
            <a:ext cx="6412944" cy="2804636"/>
          </a:xfrm>
          <a:prstGeom prst="roundRect">
            <a:avLst>
              <a:gd name="adj" fmla="val 5217"/>
            </a:avLst>
          </a:prstGeom>
          <a:solidFill>
            <a:srgbClr val="07070C"/>
          </a:solidFill>
          <a:ln w="30480">
            <a:solidFill>
              <a:srgbClr val="97B8FF"/>
            </a:solidFill>
            <a:prstDash val="solid"/>
          </a:ln>
        </p:spPr>
      </p:sp>
      <p:sp>
        <p:nvSpPr>
          <p:cNvPr id="4" name="Shape 2"/>
          <p:cNvSpPr/>
          <p:nvPr/>
        </p:nvSpPr>
        <p:spPr>
          <a:xfrm>
            <a:off x="759023" y="1776293"/>
            <a:ext cx="121920" cy="2804636"/>
          </a:xfrm>
          <a:prstGeom prst="roundRect">
            <a:avLst>
              <a:gd name="adj" fmla="val 27753"/>
            </a:avLst>
          </a:prstGeom>
          <a:solidFill>
            <a:srgbClr val="97B8FF"/>
          </a:solidFill>
          <a:ln/>
        </p:spPr>
      </p:sp>
      <p:sp>
        <p:nvSpPr>
          <p:cNvPr id="5" name="Text 3"/>
          <p:cNvSpPr/>
          <p:nvPr/>
        </p:nvSpPr>
        <p:spPr>
          <a:xfrm>
            <a:off x="1136928" y="2032278"/>
            <a:ext cx="4096941" cy="35242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Sensor Calibration Accuracy</a:t>
            </a:r>
            <a:endParaRPr lang="en-US" sz="2200" dirty="0"/>
          </a:p>
        </p:txBody>
      </p:sp>
      <p:sp>
        <p:nvSpPr>
          <p:cNvPr id="6" name="Text 4"/>
          <p:cNvSpPr/>
          <p:nvPr/>
        </p:nvSpPr>
        <p:spPr>
          <a:xfrm>
            <a:off x="1136928" y="2519958"/>
            <a:ext cx="5809536" cy="1804988"/>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Achieving precise calibration of MQ sensors required extensive testing across different gas concentrations and environmental conditions. We implemented multiple calibration cycles and reference gas standards to ensure reliable readings.</a:t>
            </a:r>
            <a:endParaRPr lang="en-US" sz="1750" dirty="0"/>
          </a:p>
        </p:txBody>
      </p:sp>
      <p:sp>
        <p:nvSpPr>
          <p:cNvPr id="7" name="Shape 5"/>
          <p:cNvSpPr/>
          <p:nvPr/>
        </p:nvSpPr>
        <p:spPr>
          <a:xfrm>
            <a:off x="7427952" y="1776293"/>
            <a:ext cx="6412944" cy="2804636"/>
          </a:xfrm>
          <a:prstGeom prst="roundRect">
            <a:avLst>
              <a:gd name="adj" fmla="val 5217"/>
            </a:avLst>
          </a:prstGeom>
          <a:solidFill>
            <a:srgbClr val="07070C"/>
          </a:solidFill>
          <a:ln w="30480">
            <a:solidFill>
              <a:srgbClr val="7AF0FF"/>
            </a:solidFill>
            <a:prstDash val="solid"/>
          </a:ln>
        </p:spPr>
      </p:sp>
      <p:sp>
        <p:nvSpPr>
          <p:cNvPr id="8" name="Shape 6"/>
          <p:cNvSpPr/>
          <p:nvPr/>
        </p:nvSpPr>
        <p:spPr>
          <a:xfrm>
            <a:off x="7397472" y="1776293"/>
            <a:ext cx="121920" cy="2804636"/>
          </a:xfrm>
          <a:prstGeom prst="roundRect">
            <a:avLst>
              <a:gd name="adj" fmla="val 27753"/>
            </a:avLst>
          </a:prstGeom>
          <a:solidFill>
            <a:srgbClr val="7AF0FF"/>
          </a:solidFill>
          <a:ln/>
        </p:spPr>
      </p:sp>
      <p:sp>
        <p:nvSpPr>
          <p:cNvPr id="9" name="Text 7"/>
          <p:cNvSpPr/>
          <p:nvPr/>
        </p:nvSpPr>
        <p:spPr>
          <a:xfrm>
            <a:off x="7775377" y="2032278"/>
            <a:ext cx="3593068" cy="35242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False Alarm Management</a:t>
            </a:r>
            <a:endParaRPr lang="en-US" sz="2200" dirty="0"/>
          </a:p>
        </p:txBody>
      </p:sp>
      <p:sp>
        <p:nvSpPr>
          <p:cNvPr id="10" name="Text 8"/>
          <p:cNvSpPr/>
          <p:nvPr/>
        </p:nvSpPr>
        <p:spPr>
          <a:xfrm>
            <a:off x="7775377" y="2519958"/>
            <a:ext cx="5809536" cy="144399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Environmental factors like humidity, temperature variations, and cooking fumes caused false alarms. We developed intelligent filtering algorithms and multi-factor validation to reduce false positives significantly.</a:t>
            </a:r>
            <a:endParaRPr lang="en-US" sz="1750" dirty="0"/>
          </a:p>
        </p:txBody>
      </p:sp>
      <p:sp>
        <p:nvSpPr>
          <p:cNvPr id="11" name="Shape 9"/>
          <p:cNvSpPr/>
          <p:nvPr/>
        </p:nvSpPr>
        <p:spPr>
          <a:xfrm>
            <a:off x="789503" y="4806434"/>
            <a:ext cx="6412944" cy="2804636"/>
          </a:xfrm>
          <a:prstGeom prst="roundRect">
            <a:avLst>
              <a:gd name="adj" fmla="val 5217"/>
            </a:avLst>
          </a:prstGeom>
          <a:solidFill>
            <a:srgbClr val="07070C"/>
          </a:solidFill>
          <a:ln w="30480">
            <a:solidFill>
              <a:srgbClr val="120336"/>
            </a:solidFill>
            <a:prstDash val="solid"/>
          </a:ln>
        </p:spPr>
      </p:sp>
      <p:sp>
        <p:nvSpPr>
          <p:cNvPr id="12" name="Shape 10"/>
          <p:cNvSpPr/>
          <p:nvPr/>
        </p:nvSpPr>
        <p:spPr>
          <a:xfrm>
            <a:off x="759023" y="4806434"/>
            <a:ext cx="121920" cy="2804636"/>
          </a:xfrm>
          <a:prstGeom prst="roundRect">
            <a:avLst>
              <a:gd name="adj" fmla="val 27753"/>
            </a:avLst>
          </a:prstGeom>
          <a:solidFill>
            <a:srgbClr val="120336"/>
          </a:solidFill>
          <a:ln/>
        </p:spPr>
      </p:sp>
      <p:sp>
        <p:nvSpPr>
          <p:cNvPr id="13" name="Text 11"/>
          <p:cNvSpPr/>
          <p:nvPr/>
        </p:nvSpPr>
        <p:spPr>
          <a:xfrm>
            <a:off x="1136928" y="5062418"/>
            <a:ext cx="2878098" cy="35242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Power Optimisation</a:t>
            </a:r>
            <a:endParaRPr lang="en-US" sz="2200" dirty="0"/>
          </a:p>
        </p:txBody>
      </p:sp>
      <p:sp>
        <p:nvSpPr>
          <p:cNvPr id="14" name="Text 12"/>
          <p:cNvSpPr/>
          <p:nvPr/>
        </p:nvSpPr>
        <p:spPr>
          <a:xfrm>
            <a:off x="1136928" y="5550098"/>
            <a:ext cx="5809536" cy="1804988"/>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Continuous monitoring demanded high power consumption. We implemented sleep modes, sensor duty cycling, and efficient power management protocols to extend operational time and reduce energy costs.</a:t>
            </a:r>
            <a:endParaRPr lang="en-US" sz="1750" dirty="0"/>
          </a:p>
        </p:txBody>
      </p:sp>
      <p:sp>
        <p:nvSpPr>
          <p:cNvPr id="15" name="Shape 13"/>
          <p:cNvSpPr/>
          <p:nvPr/>
        </p:nvSpPr>
        <p:spPr>
          <a:xfrm>
            <a:off x="7427952" y="4806434"/>
            <a:ext cx="6412944" cy="2804636"/>
          </a:xfrm>
          <a:prstGeom prst="roundRect">
            <a:avLst>
              <a:gd name="adj" fmla="val 5217"/>
            </a:avLst>
          </a:prstGeom>
          <a:solidFill>
            <a:srgbClr val="07070C"/>
          </a:solidFill>
          <a:ln w="30480">
            <a:solidFill>
              <a:srgbClr val="0D0326"/>
            </a:solidFill>
            <a:prstDash val="solid"/>
          </a:ln>
        </p:spPr>
      </p:sp>
      <p:sp>
        <p:nvSpPr>
          <p:cNvPr id="16" name="Shape 14"/>
          <p:cNvSpPr/>
          <p:nvPr/>
        </p:nvSpPr>
        <p:spPr>
          <a:xfrm>
            <a:off x="7397472" y="4806434"/>
            <a:ext cx="121920" cy="2804636"/>
          </a:xfrm>
          <a:prstGeom prst="roundRect">
            <a:avLst>
              <a:gd name="adj" fmla="val 27753"/>
            </a:avLst>
          </a:prstGeom>
          <a:solidFill>
            <a:srgbClr val="0D0326"/>
          </a:solidFill>
          <a:ln/>
        </p:spPr>
      </p:sp>
      <p:sp>
        <p:nvSpPr>
          <p:cNvPr id="17" name="Text 15"/>
          <p:cNvSpPr/>
          <p:nvPr/>
        </p:nvSpPr>
        <p:spPr>
          <a:xfrm>
            <a:off x="7775377" y="5062418"/>
            <a:ext cx="4144804" cy="35242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Network Connectivity Issues</a:t>
            </a:r>
            <a:endParaRPr lang="en-US" sz="2200" dirty="0"/>
          </a:p>
        </p:txBody>
      </p:sp>
      <p:sp>
        <p:nvSpPr>
          <p:cNvPr id="18" name="Text 16"/>
          <p:cNvSpPr/>
          <p:nvPr/>
        </p:nvSpPr>
        <p:spPr>
          <a:xfrm>
            <a:off x="7775377" y="5550098"/>
            <a:ext cx="5809536" cy="144399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IoT notifications faced delays due to weak Wi-Fi signals and network interruptions. We integrated GSM backup systems and local alert mechanisms to ensure failsafe operation even during connectivity loss.</a:t>
            </a:r>
            <a:endParaRPr lang="en-US" sz="1750" dirty="0"/>
          </a:p>
        </p:txBody>
      </p:sp>
      <p:sp>
        <p:nvSpPr>
          <p:cNvPr id="19" name="Rectangle 18">
            <a:extLst>
              <a:ext uri="{FF2B5EF4-FFF2-40B4-BE49-F238E27FC236}">
                <a16:creationId xmlns:a16="http://schemas.microsoft.com/office/drawing/2014/main" id="{D669A0A2-DF83-664A-BF23-ACDA7C047888}"/>
              </a:ext>
            </a:extLst>
          </p:cNvPr>
          <p:cNvSpPr/>
          <p:nvPr/>
        </p:nvSpPr>
        <p:spPr>
          <a:xfrm>
            <a:off x="12898418" y="7444292"/>
            <a:ext cx="1624405" cy="68848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3474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Results &amp; Impact</a:t>
            </a:r>
            <a:endParaRPr lang="en-US" sz="4450" dirty="0"/>
          </a:p>
        </p:txBody>
      </p:sp>
      <p:sp>
        <p:nvSpPr>
          <p:cNvPr id="4" name="Text 1"/>
          <p:cNvSpPr/>
          <p:nvPr/>
        </p:nvSpPr>
        <p:spPr>
          <a:xfrm>
            <a:off x="6280190" y="1997035"/>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100%</a:t>
            </a:r>
            <a:endParaRPr lang="en-US" sz="5850" dirty="0"/>
          </a:p>
        </p:txBody>
      </p:sp>
      <p:sp>
        <p:nvSpPr>
          <p:cNvPr id="5" name="Text 2"/>
          <p:cNvSpPr/>
          <p:nvPr/>
        </p:nvSpPr>
        <p:spPr>
          <a:xfrm>
            <a:off x="6280190" y="3028831"/>
            <a:ext cx="2329815" cy="708660"/>
          </a:xfrm>
          <a:prstGeom prst="rect">
            <a:avLst/>
          </a:prstGeom>
          <a:noFill/>
          <a:ln/>
        </p:spPr>
        <p:txBody>
          <a:bodyPr wrap="squar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Real-Time Detection</a:t>
            </a:r>
            <a:endParaRPr lang="en-US" sz="2200" dirty="0"/>
          </a:p>
        </p:txBody>
      </p:sp>
      <p:sp>
        <p:nvSpPr>
          <p:cNvPr id="6" name="Text 3"/>
          <p:cNvSpPr/>
          <p:nvPr/>
        </p:nvSpPr>
        <p:spPr>
          <a:xfrm>
            <a:off x="6280190" y="3873579"/>
            <a:ext cx="2329815" cy="1451610"/>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Continuous gas monitoring with instant response capability</a:t>
            </a:r>
            <a:endParaRPr lang="en-US" sz="1750" dirty="0"/>
          </a:p>
        </p:txBody>
      </p:sp>
      <p:sp>
        <p:nvSpPr>
          <p:cNvPr id="7" name="Text 4"/>
          <p:cNvSpPr/>
          <p:nvPr/>
        </p:nvSpPr>
        <p:spPr>
          <a:xfrm>
            <a:off x="8893493" y="1997035"/>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&lt;3s</a:t>
            </a:r>
            <a:endParaRPr lang="en-US" sz="5850" dirty="0"/>
          </a:p>
        </p:txBody>
      </p:sp>
      <p:sp>
        <p:nvSpPr>
          <p:cNvPr id="8" name="Text 5"/>
          <p:cNvSpPr/>
          <p:nvPr/>
        </p:nvSpPr>
        <p:spPr>
          <a:xfrm>
            <a:off x="8893493" y="3028831"/>
            <a:ext cx="2329815" cy="708660"/>
          </a:xfrm>
          <a:prstGeom prst="rect">
            <a:avLst/>
          </a:prstGeom>
          <a:noFill/>
          <a:ln/>
        </p:spPr>
        <p:txBody>
          <a:bodyPr wrap="squar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Alert Response Time</a:t>
            </a:r>
            <a:endParaRPr lang="en-US" sz="2200" dirty="0"/>
          </a:p>
        </p:txBody>
      </p:sp>
      <p:sp>
        <p:nvSpPr>
          <p:cNvPr id="9" name="Text 6"/>
          <p:cNvSpPr/>
          <p:nvPr/>
        </p:nvSpPr>
        <p:spPr>
          <a:xfrm>
            <a:off x="8893493" y="3873579"/>
            <a:ext cx="2329815" cy="1451610"/>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Immediate alerts through buzzer, LED, and mobile notifications</a:t>
            </a:r>
            <a:endParaRPr lang="en-US" sz="1750" dirty="0"/>
          </a:p>
        </p:txBody>
      </p:sp>
      <p:sp>
        <p:nvSpPr>
          <p:cNvPr id="10" name="Text 7"/>
          <p:cNvSpPr/>
          <p:nvPr/>
        </p:nvSpPr>
        <p:spPr>
          <a:xfrm>
            <a:off x="11506795" y="1997035"/>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85%</a:t>
            </a:r>
            <a:endParaRPr lang="en-US" sz="5850" dirty="0"/>
          </a:p>
        </p:txBody>
      </p:sp>
      <p:sp>
        <p:nvSpPr>
          <p:cNvPr id="11" name="Text 8"/>
          <p:cNvSpPr/>
          <p:nvPr/>
        </p:nvSpPr>
        <p:spPr>
          <a:xfrm>
            <a:off x="11506795" y="3028831"/>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Cost Reduction</a:t>
            </a:r>
            <a:endParaRPr lang="en-US" sz="2200" dirty="0"/>
          </a:p>
        </p:txBody>
      </p:sp>
      <p:sp>
        <p:nvSpPr>
          <p:cNvPr id="12" name="Text 9"/>
          <p:cNvSpPr/>
          <p:nvPr/>
        </p:nvSpPr>
        <p:spPr>
          <a:xfrm>
            <a:off x="11506795" y="3519249"/>
            <a:ext cx="2329815" cy="1451610"/>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Significantly more affordable than commercial detection systems</a:t>
            </a:r>
            <a:endParaRPr lang="en-US" sz="1750" dirty="0"/>
          </a:p>
        </p:txBody>
      </p:sp>
      <p:sp>
        <p:nvSpPr>
          <p:cNvPr id="13" name="Text 10"/>
          <p:cNvSpPr/>
          <p:nvPr/>
        </p:nvSpPr>
        <p:spPr>
          <a:xfrm>
            <a:off x="6280190" y="5580340"/>
            <a:ext cx="7556421" cy="1814513"/>
          </a:xfrm>
          <a:prstGeom prst="rect">
            <a:avLst/>
          </a:prstGeom>
          <a:noFill/>
          <a:ln/>
        </p:spPr>
        <p:txBody>
          <a:bodyPr wrap="square" lIns="0" tIns="0" rIns="0" bIns="0" rtlCol="0" anchor="t"/>
          <a:lstStyle/>
          <a:p>
            <a:pPr marL="0" indent="0" algn="l">
              <a:lnSpc>
                <a:spcPts val="2850"/>
              </a:lnSpc>
              <a:buNone/>
            </a:pPr>
            <a:r>
              <a:rPr lang="en-US" sz="1750" b="1" dirty="0">
                <a:solidFill>
                  <a:srgbClr val="E0D6DE"/>
                </a:solidFill>
                <a:latin typeface="Noto Sans TC" pitchFamily="34" charset="0"/>
                <a:ea typeface="Noto Sans TC" pitchFamily="34" charset="-122"/>
                <a:cs typeface="Noto Sans TC" pitchFamily="34" charset="-120"/>
              </a:rPr>
              <a:t>Key Outcomes:</a:t>
            </a:r>
            <a:r>
              <a:rPr lang="en-US" sz="1750" dirty="0">
                <a:solidFill>
                  <a:srgbClr val="E0D6DE"/>
                </a:solidFill>
                <a:latin typeface="Noto Sans TC" pitchFamily="34" charset="0"/>
                <a:ea typeface="Noto Sans TC" pitchFamily="34" charset="-122"/>
                <a:cs typeface="Noto Sans TC" pitchFamily="34" charset="-120"/>
              </a:rPr>
              <a:t> Our prototype successfully demonstrated reliable gas leak detection, immediate multi-channel alerts, and enhanced safety measures. The system prevents accidents through early warning mechanisms and provides peace of mind to users with continuous monitoring capabilities.</a:t>
            </a:r>
            <a:endParaRPr lang="en-US" sz="1750" dirty="0"/>
          </a:p>
        </p:txBody>
      </p:sp>
      <p:sp>
        <p:nvSpPr>
          <p:cNvPr id="14" name="Rectangle 13">
            <a:extLst>
              <a:ext uri="{FF2B5EF4-FFF2-40B4-BE49-F238E27FC236}">
                <a16:creationId xmlns:a16="http://schemas.microsoft.com/office/drawing/2014/main" id="{93F0D1DB-DCE4-EB5E-9355-2B4C76823B2F}"/>
              </a:ext>
            </a:extLst>
          </p:cNvPr>
          <p:cNvSpPr/>
          <p:nvPr/>
        </p:nvSpPr>
        <p:spPr>
          <a:xfrm>
            <a:off x="12758570" y="7702474"/>
            <a:ext cx="1775012" cy="5271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768</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Noto Sans TC</vt:lpstr>
      <vt:lpstr>Sora Medium</vt:lpstr>
      <vt:lpstr>Arial</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Akhila Kichamsetty</dc:creator>
  <cp:lastModifiedBy>Akhila Kichamsetty</cp:lastModifiedBy>
  <cp:revision>2</cp:revision>
  <dcterms:created xsi:type="dcterms:W3CDTF">2026-01-20T10:18:31Z</dcterms:created>
  <dcterms:modified xsi:type="dcterms:W3CDTF">2026-01-20T10:23:49Z</dcterms:modified>
</cp:coreProperties>
</file>